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9" r:id="rId2"/>
    <p:sldId id="261" r:id="rId3"/>
    <p:sldId id="258" r:id="rId4"/>
    <p:sldId id="267" r:id="rId5"/>
    <p:sldId id="268" r:id="rId6"/>
    <p:sldId id="265" r:id="rId7"/>
    <p:sldId id="274" r:id="rId8"/>
    <p:sldId id="266" r:id="rId9"/>
    <p:sldId id="275" r:id="rId10"/>
    <p:sldId id="276" r:id="rId11"/>
    <p:sldId id="277" r:id="rId12"/>
    <p:sldId id="280" r:id="rId13"/>
    <p:sldId id="288" r:id="rId14"/>
    <p:sldId id="279" r:id="rId15"/>
    <p:sldId id="278" r:id="rId16"/>
    <p:sldId id="281" r:id="rId17"/>
    <p:sldId id="282" r:id="rId18"/>
    <p:sldId id="284" r:id="rId19"/>
    <p:sldId id="285" r:id="rId20"/>
    <p:sldId id="286" r:id="rId21"/>
    <p:sldId id="287" r:id="rId22"/>
    <p:sldId id="289" r:id="rId23"/>
    <p:sldId id="262" r:id="rId24"/>
    <p:sldId id="26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42CF670F-C4F5-4AF4-99BB-379ED04DCB8E}">
          <p14:sldIdLst>
            <p14:sldId id="259"/>
          </p14:sldIdLst>
        </p14:section>
        <p14:section name="Agenda" id="{89B61BC1-DA56-46F1-95CF-EC7CEEB22434}">
          <p14:sldIdLst>
            <p14:sldId id="261"/>
            <p14:sldId id="258"/>
          </p14:sldIdLst>
        </p14:section>
        <p14:section name="Team Members" id="{CD893B4C-3E5A-4C85-BCEB-571F1072523E}">
          <p14:sldIdLst>
            <p14:sldId id="267"/>
            <p14:sldId id="268"/>
          </p14:sldIdLst>
        </p14:section>
        <p14:section name="Overall Picture of Project" id="{97A9AEF1-4D2E-4C01-BD7A-F63E9ED9305A}">
          <p14:sldIdLst>
            <p14:sldId id="265"/>
            <p14:sldId id="274"/>
            <p14:sldId id="266"/>
            <p14:sldId id="275"/>
          </p14:sldIdLst>
        </p14:section>
        <p14:section name="Development Methodologies" id="{A431ACEB-943B-4D35-970E-FB2EAA92CA7F}">
          <p14:sldIdLst>
            <p14:sldId id="276"/>
            <p14:sldId id="277"/>
            <p14:sldId id="280"/>
            <p14:sldId id="288"/>
            <p14:sldId id="279"/>
            <p14:sldId id="278"/>
            <p14:sldId id="281"/>
          </p14:sldIdLst>
        </p14:section>
        <p14:section name="Project Status and Outlook" id="{8570168F-79D4-4EC7-85BE-B632AC3AAE5C}">
          <p14:sldIdLst>
            <p14:sldId id="282"/>
            <p14:sldId id="284"/>
            <p14:sldId id="285"/>
            <p14:sldId id="286"/>
            <p14:sldId id="287"/>
            <p14:sldId id="289"/>
          </p14:sldIdLst>
        </p14:section>
        <p14:section name="Additional Thoughts" id="{22CCDE1F-B8EB-482D-8541-E78C9A6C00F8}">
          <p14:sldIdLst>
            <p14:sldId id="262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9" autoAdjust="0"/>
    <p:restoredTop sz="94643" autoAdjust="0"/>
  </p:normalViewPr>
  <p:slideViewPr>
    <p:cSldViewPr snapToGrid="0" snapToObjects="1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7245E-BB1C-40E4-A29D-ACDE420974D0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3F217-1CE5-4483-8182-8CE40BEBF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Manager: sales reports, inventory management, cashier management, and menu items management.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3F217-1CE5-4483-8182-8CE40BEBF7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78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954157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7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6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309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309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1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7270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7270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7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64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62883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46678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4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2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301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69880"/>
            <a:ext cx="28448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72867-4B84-3044-819A-BDD5809F0F3B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69880"/>
            <a:ext cx="38608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69880"/>
            <a:ext cx="28448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5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Panda Express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5B</a:t>
            </a:r>
          </a:p>
          <a:p>
            <a:r>
              <a:rPr lang="en-US" dirty="0"/>
              <a:t>Aidan Thomas, Brady O’Connor, Brianna Bach</a:t>
            </a:r>
          </a:p>
          <a:p>
            <a:r>
              <a:rPr lang="en-US" dirty="0"/>
              <a:t>Daniel Lam He, Zach Assad</a:t>
            </a:r>
          </a:p>
        </p:txBody>
      </p:sp>
    </p:spTree>
    <p:extLst>
      <p:ext uri="{BB962C8B-B14F-4D97-AF65-F5344CB8AC3E}">
        <p14:creationId xmlns:p14="http://schemas.microsoft.com/office/powerpoint/2010/main" val="1154656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Methodologies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Lo-fi Prototyping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Focused exclusively on the self-service customer ordering page.</a:t>
            </a:r>
          </a:p>
          <a:p>
            <a:r>
              <a:rPr lang="en-US" dirty="0"/>
              <a:t>All self-service interactions are designed to fit within a single page for simplicity.</a:t>
            </a:r>
          </a:p>
          <a:p>
            <a:r>
              <a:rPr lang="en-US" dirty="0"/>
              <a:t>Menu items are displayed on the left side of the screen.</a:t>
            </a:r>
          </a:p>
          <a:p>
            <a:r>
              <a:rPr lang="en-US" dirty="0"/>
              <a:t>Item selections and customization options are shown in the center.</a:t>
            </a:r>
          </a:p>
          <a:p>
            <a:r>
              <a:rPr lang="en-US" dirty="0"/>
              <a:t>The checkout section appears as the final step, providing a seamless order review and payment process.</a:t>
            </a:r>
          </a:p>
        </p:txBody>
      </p:sp>
      <p:pic>
        <p:nvPicPr>
          <p:cNvPr id="6" name="Picture 5" descr="A paper with writing on it&#10;&#10;Description automatically generated">
            <a:extLst>
              <a:ext uri="{FF2B5EF4-FFF2-40B4-BE49-F238E27FC236}">
                <a16:creationId xmlns:a16="http://schemas.microsoft.com/office/drawing/2014/main" id="{8E8592F0-B6E1-F390-9E0C-40EB2AB63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968" y="1417638"/>
            <a:ext cx="3924273" cy="486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Hi-fi Wireframes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Enhanced user-friendliness with clear, intuitive icons.</a:t>
            </a:r>
          </a:p>
          <a:p>
            <a:r>
              <a:rPr lang="en-US" dirty="0"/>
              <a:t>Accessibility features include translation options, high-contrast mode, and adjustable text size for improved readability.</a:t>
            </a:r>
          </a:p>
          <a:p>
            <a:r>
              <a:rPr lang="en-US" dirty="0"/>
              <a:t>The self-service order remains on a single page for streamlined user experience and efficiency.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0D498F-C6B1-645D-8B92-D676F500F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260" y="1203723"/>
            <a:ext cx="4279509" cy="240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469F61D-4D43-D3E9-E666-0D70B489C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226" y="3754711"/>
            <a:ext cx="4405578" cy="247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876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Improvements suggested: </a:t>
            </a:r>
          </a:p>
          <a:p>
            <a:pPr lvl="1"/>
            <a:r>
              <a:rPr lang="en-US" dirty="0"/>
              <a:t>Bigger texts and images to the menu board</a:t>
            </a:r>
          </a:p>
          <a:p>
            <a:pPr lvl="1"/>
            <a:r>
              <a:rPr lang="en-US" dirty="0"/>
              <a:t>Back button</a:t>
            </a:r>
          </a:p>
          <a:p>
            <a:pPr lvl="1"/>
            <a:r>
              <a:rPr lang="en-US" dirty="0"/>
              <a:t>Better color scheme</a:t>
            </a:r>
          </a:p>
          <a:p>
            <a:pPr lvl="1"/>
            <a:r>
              <a:rPr lang="en-US" dirty="0"/>
              <a:t>For ordering, menu items be buttons, images be present, and indicate where to click.</a:t>
            </a:r>
          </a:p>
          <a:p>
            <a:r>
              <a:rPr lang="en-US" dirty="0"/>
              <a:t>Next steps:</a:t>
            </a:r>
          </a:p>
          <a:p>
            <a:pPr lvl="1"/>
            <a:r>
              <a:rPr lang="en-US" dirty="0"/>
              <a:t>New accessibility page</a:t>
            </a:r>
          </a:p>
          <a:p>
            <a:pPr lvl="1"/>
            <a:r>
              <a:rPr lang="en-US" dirty="0"/>
              <a:t>More appealing design</a:t>
            </a:r>
          </a:p>
          <a:p>
            <a:pPr lvl="1"/>
            <a:r>
              <a:rPr lang="en-US" dirty="0"/>
              <a:t>Add buttons</a:t>
            </a:r>
          </a:p>
          <a:p>
            <a:pPr lvl="1"/>
            <a:r>
              <a:rPr lang="en-US" dirty="0"/>
              <a:t>Accessibility tools in all pages.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713F9-FBEB-48DC-9A09-6286F951F5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100" u="sng" dirty="0"/>
              <a:t>Were you able to access everything that you wanted to?</a:t>
            </a:r>
          </a:p>
          <a:p>
            <a:pPr marL="0" indent="0">
              <a:buNone/>
            </a:pPr>
            <a:r>
              <a:rPr lang="en-US" sz="2100" dirty="0"/>
              <a:t>Was not able to use the accessibility buttons and the functionality did not work. </a:t>
            </a:r>
          </a:p>
          <a:p>
            <a:r>
              <a:rPr lang="en-US" sz="2100" u="sng" dirty="0"/>
              <a:t>How would you rate the look of the website from a scale of 1 to 10 and explain why.</a:t>
            </a:r>
          </a:p>
          <a:p>
            <a:pPr marL="0" indent="0">
              <a:buNone/>
            </a:pPr>
            <a:r>
              <a:rPr lang="en-US" sz="2100" dirty="0"/>
              <a:t>Visually it looked good, however there could be some improvements</a:t>
            </a:r>
          </a:p>
          <a:p>
            <a:r>
              <a:rPr lang="en-US" sz="2100" u="sng" dirty="0"/>
              <a:t>What are some challenges as to inputting your order and explain why.</a:t>
            </a:r>
          </a:p>
          <a:p>
            <a:pPr marL="0" indent="0">
              <a:buNone/>
            </a:pPr>
            <a:r>
              <a:rPr lang="en-US" sz="2100" dirty="0"/>
              <a:t>Did not realize to click on the menu item buttons</a:t>
            </a:r>
          </a:p>
        </p:txBody>
      </p:sp>
    </p:spTree>
    <p:extLst>
      <p:ext uri="{BB962C8B-B14F-4D97-AF65-F5344CB8AC3E}">
        <p14:creationId xmlns:p14="http://schemas.microsoft.com/office/powerpoint/2010/main" val="1595710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4626429" cy="114300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Frontend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309021"/>
          </a:xfrm>
        </p:spPr>
        <p:txBody>
          <a:bodyPr>
            <a:normAutofit/>
          </a:bodyPr>
          <a:lstStyle/>
          <a:p>
            <a:r>
              <a:rPr lang="en-US" dirty="0"/>
              <a:t>Developed in React JS.</a:t>
            </a:r>
          </a:p>
          <a:p>
            <a:r>
              <a:rPr lang="en-US" dirty="0"/>
              <a:t>Self-service page reused for the cashier page.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5BEF3A-59B3-D2DC-69E3-542BFC60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4638"/>
            <a:ext cx="5384800" cy="2705862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09DC4D-572F-FBFD-9FC7-4D80C3E9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491" y="3163063"/>
            <a:ext cx="6040775" cy="2705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04A81C-F7D7-E362-EE51-537B5E0F9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44" y="3163064"/>
            <a:ext cx="5384800" cy="27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57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Developed in Node.js</a:t>
            </a:r>
          </a:p>
          <a:p>
            <a:r>
              <a:rPr lang="en-US" dirty="0"/>
              <a:t>Created endpoints for Menu Items and Item Components</a:t>
            </a:r>
          </a:p>
          <a:p>
            <a:r>
              <a:rPr lang="en-US" dirty="0"/>
              <a:t>Connected the endpoints to the database by using queries</a:t>
            </a:r>
          </a:p>
          <a:p>
            <a:r>
              <a:rPr lang="en-US" dirty="0"/>
              <a:t>Used the Menu Items database to build the customer/cashier ordering interface dynamically</a:t>
            </a:r>
          </a:p>
          <a:p>
            <a:r>
              <a:rPr lang="en-US" dirty="0"/>
              <a:t>Using a custom API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F75A23-B034-83E1-C865-448245C58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58"/>
          <a:stretch/>
        </p:blipFill>
        <p:spPr bwMode="auto">
          <a:xfrm>
            <a:off x="5994400" y="2599998"/>
            <a:ext cx="3153742" cy="355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391FBF-39D0-20FF-F144-A3A77013AC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21"/>
          <a:stretch/>
        </p:blipFill>
        <p:spPr bwMode="auto">
          <a:xfrm>
            <a:off x="8601954" y="1326313"/>
            <a:ext cx="3153743" cy="396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730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Stack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Incorporated cross origin to allow the front end to make requests to the back end</a:t>
            </a:r>
          </a:p>
          <a:p>
            <a:r>
              <a:rPr lang="en-US" dirty="0"/>
              <a:t>Currently in the process of deploying both the website and the back end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D492B6-4037-A967-8AF7-240D8E039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785" y="1326313"/>
            <a:ext cx="5384800" cy="2705862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6C8565-B35B-731D-657A-2EBB90271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21"/>
          <a:stretch/>
        </p:blipFill>
        <p:spPr bwMode="auto">
          <a:xfrm>
            <a:off x="5738368" y="3346704"/>
            <a:ext cx="2448239" cy="307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267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Status and Outlook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15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35D4EA-761A-4A9A-B74D-1FAF5C75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Backlog 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FEFE05-4207-430C-9A70-875946CE6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0094" y="1408198"/>
            <a:ext cx="5225935" cy="4309021"/>
          </a:xfrm>
        </p:spPr>
        <p:txBody>
          <a:bodyPr/>
          <a:lstStyle/>
          <a:p>
            <a:r>
              <a:rPr lang="en-US" dirty="0"/>
              <a:t>The project setup is complete.</a:t>
            </a:r>
          </a:p>
          <a:p>
            <a:r>
              <a:rPr lang="en-US" dirty="0"/>
              <a:t>Customer Interface is complete</a:t>
            </a:r>
          </a:p>
          <a:p>
            <a:r>
              <a:rPr lang="en-US" dirty="0"/>
              <a:t>¼ of the manager interface completed</a:t>
            </a:r>
          </a:p>
          <a:p>
            <a:r>
              <a:rPr lang="en-US" dirty="0"/>
              <a:t>½ of cashier interface completed</a:t>
            </a:r>
          </a:p>
          <a:p>
            <a:r>
              <a:rPr lang="en-US" dirty="0"/>
              <a:t>Front-End and Backend deployed.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73275B9-2CCE-28DD-2D78-B961A0248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973593"/>
              </p:ext>
            </p:extLst>
          </p:nvPr>
        </p:nvGraphicFramePr>
        <p:xfrm>
          <a:off x="5994400" y="1301034"/>
          <a:ext cx="5384800" cy="4485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8727">
                  <a:extLst>
                    <a:ext uri="{9D8B030D-6E8A-4147-A177-3AD203B41FA5}">
                      <a16:colId xmlns:a16="http://schemas.microsoft.com/office/drawing/2014/main" val="3562261104"/>
                    </a:ext>
                  </a:extLst>
                </a:gridCol>
                <a:gridCol w="3796073">
                  <a:extLst>
                    <a:ext uri="{9D8B030D-6E8A-4147-A177-3AD203B41FA5}">
                      <a16:colId xmlns:a16="http://schemas.microsoft.com/office/drawing/2014/main" val="11120516"/>
                    </a:ext>
                  </a:extLst>
                </a:gridCol>
              </a:tblGrid>
              <a:tr h="2324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Task Category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Task Description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247083"/>
                  </a:ext>
                </a:extLst>
              </a:tr>
              <a:tr h="232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Project Setup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Complete Project Design for POS System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331045"/>
                  </a:ext>
                </a:extLst>
              </a:tr>
              <a:tr h="37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Project Setup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Set up GitHub repositories for front end and back end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082156"/>
                  </a:ext>
                </a:extLst>
              </a:tr>
              <a:tr h="37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Customer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Design and develop Self-Service Order Landing Page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50786"/>
                  </a:ext>
                </a:extLst>
              </a:tr>
              <a:tr h="232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Customer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Create Menu Page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38175"/>
                  </a:ext>
                </a:extLst>
              </a:tr>
              <a:tr h="232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Customer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 Navigation Bar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27223"/>
                  </a:ext>
                </a:extLst>
              </a:tr>
              <a:tr h="464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Design Manager Dashboard with Role-Specific Navigation and Sales/Inventory Reports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437588"/>
                  </a:ext>
                </a:extLst>
              </a:tr>
              <a:tr h="2277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Cashier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Reuse Customer Page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05490"/>
                  </a:ext>
                </a:extLst>
              </a:tr>
              <a:tr h="232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Cashier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Add Role-Specific Navigation for Cashier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163764"/>
                  </a:ext>
                </a:extLst>
              </a:tr>
              <a:tr h="37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Translation, High contrast mode, and text resizing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326006"/>
                  </a:ext>
                </a:extLst>
              </a:tr>
              <a:tr h="232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Deployment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Deploy website and backend API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429245"/>
                  </a:ext>
                </a:extLst>
              </a:tr>
              <a:tr h="431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Authentication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Implement Google OAuth and role-based access 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768806"/>
                  </a:ext>
                </a:extLst>
              </a:tr>
              <a:tr h="232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Error Handling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Implement frontend and backend error handling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053440"/>
                  </a:ext>
                </a:extLst>
              </a:tr>
              <a:tr h="37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Display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Design Display-Only Interface for Large Screens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003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73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35D4EA-761A-4A9A-B74D-1FAF5C75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 Status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FEFE05-4207-430C-9A70-875946CE62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 and Management Document completed</a:t>
            </a:r>
          </a:p>
          <a:p>
            <a:r>
              <a:rPr lang="en-US" dirty="0"/>
              <a:t>Customer self-service fully functional</a:t>
            </a:r>
          </a:p>
          <a:p>
            <a:r>
              <a:rPr lang="en-US" dirty="0"/>
              <a:t>Readjustment of estimate points (we underestimated)</a:t>
            </a:r>
          </a:p>
          <a:p>
            <a:r>
              <a:rPr lang="en-US" dirty="0"/>
              <a:t>Login and manager page not functional but started.</a:t>
            </a:r>
          </a:p>
          <a:p>
            <a:r>
              <a:rPr lang="en-US" dirty="0"/>
              <a:t>Menu Board hardcoded menu items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437E058-F580-E9AF-D451-CE1D9BF4E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4400" y="1828800"/>
            <a:ext cx="5973866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81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01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35D4EA-761A-4A9A-B74D-1FAF5C75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Sprint 2 Outlook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FEFE05-4207-430C-9A70-875946CE6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309021"/>
          </a:xfrm>
        </p:spPr>
        <p:txBody>
          <a:bodyPr>
            <a:normAutofit/>
          </a:bodyPr>
          <a:lstStyle/>
          <a:p>
            <a:r>
              <a:rPr lang="en-US" dirty="0"/>
              <a:t>Address feedback of User study</a:t>
            </a:r>
          </a:p>
          <a:p>
            <a:r>
              <a:rPr lang="en-US" dirty="0"/>
              <a:t>Complete Accessibility feature</a:t>
            </a:r>
          </a:p>
          <a:p>
            <a:r>
              <a:rPr lang="en-US" dirty="0"/>
              <a:t>Finalize half of functionality for manager page</a:t>
            </a:r>
          </a:p>
          <a:p>
            <a:r>
              <a:rPr lang="en-US" dirty="0"/>
              <a:t>Fully working checkout functionality.</a:t>
            </a:r>
          </a:p>
          <a:p>
            <a:r>
              <a:rPr lang="en-US" dirty="0"/>
              <a:t>Working login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ACD21E5-C476-D63D-8CC3-74798523FC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56062228"/>
              </p:ext>
            </p:extLst>
          </p:nvPr>
        </p:nvGraphicFramePr>
        <p:xfrm>
          <a:off x="6264892" y="1352033"/>
          <a:ext cx="5180065" cy="4378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089">
                  <a:extLst>
                    <a:ext uri="{9D8B030D-6E8A-4147-A177-3AD203B41FA5}">
                      <a16:colId xmlns:a16="http://schemas.microsoft.com/office/drawing/2014/main" val="646203570"/>
                    </a:ext>
                  </a:extLst>
                </a:gridCol>
                <a:gridCol w="3647976">
                  <a:extLst>
                    <a:ext uri="{9D8B030D-6E8A-4147-A177-3AD203B41FA5}">
                      <a16:colId xmlns:a16="http://schemas.microsoft.com/office/drawing/2014/main" val="748937900"/>
                    </a:ext>
                  </a:extLst>
                </a:gridCol>
              </a:tblGrid>
              <a:tr h="23721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Task Category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Task Description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/>
                </a:tc>
                <a:extLst>
                  <a:ext uri="{0D108BD9-81ED-4DB2-BD59-A6C34878D82A}">
                    <a16:rowId xmlns:a16="http://schemas.microsoft.com/office/drawing/2014/main" val="2921648229"/>
                  </a:ext>
                </a:extLst>
              </a:tr>
              <a:tr h="237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User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Address feedback from User Study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3326821115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 Language Toggle for multi-language support on the kiosk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395310844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Implement High-Contrast Mode for improved visibility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3699474532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Accessibility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 Text Resize and Text-to-Speech Options for better readability and 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2994948185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Develop Inventory Management Page to view and manage ingredient stock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3121832651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Create Sales Report Page for real-time sales tracking and revenue performance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1034837144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Integrate Inventory Usage Report to track ingredient consumption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3113145393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Add Role-Specific Navigation for easy access to Inventory and Sales Report pages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1030031467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Authentication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Implement working login feature with Google OAuth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2569176671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Cashier Interface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Complete Checkout Functionality to finalize the customer order process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3115869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896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35D4EA-761A-4A9A-B74D-1FAF5C75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Sprint 3 Outlook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FEFE05-4207-430C-9A70-875946CE6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309021"/>
          </a:xfrm>
        </p:spPr>
        <p:txBody>
          <a:bodyPr>
            <a:normAutofit/>
          </a:bodyPr>
          <a:lstStyle/>
          <a:p>
            <a:r>
              <a:rPr lang="en-US" dirty="0"/>
              <a:t>Finalize other half of manager page.</a:t>
            </a:r>
          </a:p>
          <a:p>
            <a:r>
              <a:rPr lang="en-US" dirty="0"/>
              <a:t>Take menu items from DB for Menu Board.</a:t>
            </a:r>
          </a:p>
          <a:p>
            <a:r>
              <a:rPr lang="en-US" dirty="0"/>
              <a:t>Ensure robustness of website by checking error handling.</a:t>
            </a:r>
          </a:p>
          <a:p>
            <a:r>
              <a:rPr lang="en-US" dirty="0"/>
              <a:t>Cashier should view previous orders.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F470AB36-4249-EC56-3B15-8B65E3C910D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359057"/>
              </p:ext>
            </p:extLst>
          </p:nvPr>
        </p:nvGraphicFramePr>
        <p:xfrm>
          <a:off x="6197601" y="1490682"/>
          <a:ext cx="5384800" cy="4271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180">
                  <a:extLst>
                    <a:ext uri="{9D8B030D-6E8A-4147-A177-3AD203B41FA5}">
                      <a16:colId xmlns:a16="http://schemas.microsoft.com/office/drawing/2014/main" val="1318230771"/>
                    </a:ext>
                  </a:extLst>
                </a:gridCol>
                <a:gridCol w="3695620">
                  <a:extLst>
                    <a:ext uri="{9D8B030D-6E8A-4147-A177-3AD203B41FA5}">
                      <a16:colId xmlns:a16="http://schemas.microsoft.com/office/drawing/2014/main" val="3446853213"/>
                    </a:ext>
                  </a:extLst>
                </a:gridCol>
              </a:tblGrid>
              <a:tr h="2633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Task Category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Task Description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/>
                </a:tc>
                <a:extLst>
                  <a:ext uri="{0D108BD9-81ED-4DB2-BD59-A6C34878D82A}">
                    <a16:rowId xmlns:a16="http://schemas.microsoft.com/office/drawing/2014/main" val="1347118548"/>
                  </a:ext>
                </a:extLst>
              </a:tr>
              <a:tr h="26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User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Address feedback from User Study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1742905820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 Language Toggle for multi-language support on the kiosk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732729128"/>
                  </a:ext>
                </a:extLst>
              </a:tr>
              <a:tr h="26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Implement High-Contrast Mode for improved visibility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2083551639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 Text Resize and Text-to-Speech Options for better readability and 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843994118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Finalize Menu Item Management functionality for the Manager Page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2517933769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Finalize Admin Management functionality for the Manager Page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2236312312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Menu Board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Fetch and display menu items from the database for the Menu Board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3452807053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Website Robustness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Implement comprehensive error handling to ensure robustness of the website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1413624718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Cashier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Add functionality to view previous orders for supporting customer inquiries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3979844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846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93301-E054-4BF8-9363-6DB97BAB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Project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852B1-3C49-4CF1-995B-D1794E092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10225548" cy="43090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Sprint 2:</a:t>
            </a:r>
          </a:p>
          <a:p>
            <a:r>
              <a:rPr lang="en-US" dirty="0"/>
              <a:t>Login for Cashier and Manager</a:t>
            </a:r>
          </a:p>
          <a:p>
            <a:r>
              <a:rPr lang="en-US" dirty="0"/>
              <a:t>Accessibility Functionality</a:t>
            </a:r>
          </a:p>
          <a:p>
            <a:r>
              <a:rPr lang="en-US" dirty="0"/>
              <a:t>Complete Checkout functionality for taking order.</a:t>
            </a:r>
          </a:p>
          <a:p>
            <a:pPr marL="0" indent="0">
              <a:buNone/>
            </a:pPr>
            <a:r>
              <a:rPr lang="en-US" dirty="0"/>
              <a:t>Sprint 3:</a:t>
            </a:r>
          </a:p>
          <a:p>
            <a:r>
              <a:rPr lang="en-US" dirty="0"/>
              <a:t>Finalize Manager page.</a:t>
            </a:r>
          </a:p>
          <a:p>
            <a:r>
              <a:rPr lang="en-US" dirty="0"/>
              <a:t>Ensure robustness of the website.</a:t>
            </a:r>
          </a:p>
          <a:p>
            <a:r>
              <a:rPr lang="en-US" dirty="0"/>
              <a:t>Dynamic Menu Board.</a:t>
            </a:r>
          </a:p>
          <a:p>
            <a:r>
              <a:rPr lang="en-US" dirty="0"/>
              <a:t>Cashier can view previous orders</a:t>
            </a:r>
          </a:p>
        </p:txBody>
      </p:sp>
    </p:spTree>
    <p:extLst>
      <p:ext uri="{BB962C8B-B14F-4D97-AF65-F5344CB8AC3E}">
        <p14:creationId xmlns:p14="http://schemas.microsoft.com/office/powerpoint/2010/main" val="1913716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Thoughts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36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Thoughts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6EF26-B3F8-4806-B322-7386E6724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&lt;List of questions.&gt;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61EE3-B362-4591-B23E-F4417F60D0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B64FC-425F-4C35-BAD6-1B3484430AA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&lt;List of concerns.&gt;</a:t>
            </a:r>
          </a:p>
        </p:txBody>
      </p:sp>
    </p:spTree>
    <p:extLst>
      <p:ext uri="{BB962C8B-B14F-4D97-AF65-F5344CB8AC3E}">
        <p14:creationId xmlns:p14="http://schemas.microsoft.com/office/powerpoint/2010/main" val="538329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Members and Roles</a:t>
            </a:r>
          </a:p>
          <a:p>
            <a:r>
              <a:rPr lang="en-US" dirty="0"/>
              <a:t>Overall Picture of Project</a:t>
            </a:r>
          </a:p>
          <a:p>
            <a:r>
              <a:rPr lang="en-US" dirty="0"/>
              <a:t>Development Methodologies</a:t>
            </a:r>
          </a:p>
          <a:p>
            <a:r>
              <a:rPr lang="en-US" dirty="0"/>
              <a:t>Project Status and Outlook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0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41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FDC247-C613-4156-9A6D-5392AEB4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5B - Bulbasaur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C97673-7B63-4870-A8E6-142F5842B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Every team member is doing full stack. </a:t>
            </a:r>
            <a:r>
              <a:rPr lang="en-US" b="1" dirty="0"/>
              <a:t>Emphasis for each</a:t>
            </a:r>
            <a:r>
              <a:rPr lang="en-US" dirty="0"/>
              <a:t>:</a:t>
            </a:r>
          </a:p>
          <a:p>
            <a:r>
              <a:rPr lang="en-US" dirty="0"/>
              <a:t>Daniel Lam He: Project Manager and technical reporter</a:t>
            </a:r>
          </a:p>
          <a:p>
            <a:r>
              <a:rPr lang="en-US" dirty="0"/>
              <a:t>Brianna: Usability testing specialist and back-end</a:t>
            </a:r>
          </a:p>
          <a:p>
            <a:r>
              <a:rPr lang="en-US" dirty="0"/>
              <a:t>Zach Assad: Back-end</a:t>
            </a:r>
          </a:p>
          <a:p>
            <a:r>
              <a:rPr lang="en-US" dirty="0"/>
              <a:t>Brady O’Connor: Front-end</a:t>
            </a:r>
          </a:p>
          <a:p>
            <a:r>
              <a:rPr lang="en-US" dirty="0"/>
              <a:t>Aidan Thomas: Back-end and usability testing</a:t>
            </a:r>
          </a:p>
          <a:p>
            <a:endParaRPr lang="en-US" dirty="0"/>
          </a:p>
        </p:txBody>
      </p:sp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1F1F98F-07E5-6946-E547-59608A88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18980" y="1904841"/>
            <a:ext cx="5178326" cy="388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34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Picture of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45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FDC247-C613-4156-9A6D-5392AEB4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Idea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C97673-7B63-4870-A8E6-142F5842B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Upgrade to the POS ordering system into a fully functional web application.</a:t>
            </a:r>
          </a:p>
          <a:p>
            <a:r>
              <a:rPr lang="en-US" dirty="0"/>
              <a:t>Key focus: collecting and using user feedback for development.</a:t>
            </a:r>
          </a:p>
          <a:p>
            <a:r>
              <a:rPr lang="en-US" dirty="0"/>
              <a:t>This upgrade will contain more capabilities and user accommodations.</a:t>
            </a:r>
          </a:p>
        </p:txBody>
      </p:sp>
      <p:pic>
        <p:nvPicPr>
          <p:cNvPr id="3" name="Picture 2" descr="A logo of a panda&#10;&#10;Description automatically generated">
            <a:extLst>
              <a:ext uri="{FF2B5EF4-FFF2-40B4-BE49-F238E27FC236}">
                <a16:creationId xmlns:a16="http://schemas.microsoft.com/office/drawing/2014/main" id="{B6E0EF6E-AD5E-55DE-35CC-FF194784D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011" y="1742536"/>
            <a:ext cx="4041955" cy="38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2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278" y="1600201"/>
            <a:ext cx="5384800" cy="43090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Pages for different roles: Manager, customer, cashier, and menu board</a:t>
            </a:r>
          </a:p>
          <a:p>
            <a:r>
              <a:rPr lang="en-US" dirty="0"/>
              <a:t>Login functionality for managers and cashiers using Google </a:t>
            </a:r>
            <a:r>
              <a:rPr lang="en-US" dirty="0" err="1"/>
              <a:t>Oauth</a:t>
            </a:r>
            <a:endParaRPr lang="en-US" dirty="0"/>
          </a:p>
          <a:p>
            <a:r>
              <a:rPr lang="en-US" dirty="0"/>
              <a:t>Frontend will use weather service, translation, and Google OAuth API’s</a:t>
            </a:r>
          </a:p>
          <a:p>
            <a:r>
              <a:rPr lang="en-US" dirty="0"/>
              <a:t>Custom POS API integrated with PostgreSQL to provide real-time data to the frontend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9B3529-60DC-4B2B-D58D-6D24C53A1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078" y="2440406"/>
            <a:ext cx="5943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3A3755-C9D4-EB67-0CA9-0AAEA667BC93}"/>
              </a:ext>
            </a:extLst>
          </p:cNvPr>
          <p:cNvSpPr txBox="1"/>
          <p:nvPr/>
        </p:nvSpPr>
        <p:spPr>
          <a:xfrm>
            <a:off x="7773391" y="1933921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High-Level Design</a:t>
            </a:r>
          </a:p>
        </p:txBody>
      </p:sp>
    </p:spTree>
    <p:extLst>
      <p:ext uri="{BB962C8B-B14F-4D97-AF65-F5344CB8AC3E}">
        <p14:creationId xmlns:p14="http://schemas.microsoft.com/office/powerpoint/2010/main" val="205891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Our product aims to streamline customer interaction to accommodate all customers and employees efficiently.</a:t>
            </a:r>
          </a:p>
          <a:p>
            <a:r>
              <a:rPr lang="en-US" dirty="0"/>
              <a:t>Our website is currently in development and not fully functional.</a:t>
            </a:r>
          </a:p>
          <a:p>
            <a:r>
              <a:rPr lang="en-US" dirty="0"/>
              <a:t>Self-service order flow that doesn’t redirect users to another page.</a:t>
            </a:r>
          </a:p>
          <a:p>
            <a:r>
              <a:rPr lang="en-US" dirty="0"/>
              <a:t>High contrast mode and text modifications for universal for accessibility.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713F9-FBEB-48DC-9A09-6286F951F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590908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Competing technologies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B1801A-E167-4E79-9B43-D9B2C678B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030" y="2373675"/>
            <a:ext cx="5652890" cy="283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30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AMU Palette">
      <a:dk1>
        <a:srgbClr val="332C2C"/>
      </a:dk1>
      <a:lt1>
        <a:sysClr val="window" lastClr="FFFFFF"/>
      </a:lt1>
      <a:dk2>
        <a:srgbClr val="565252"/>
      </a:dk2>
      <a:lt2>
        <a:srgbClr val="D9D9D9"/>
      </a:lt2>
      <a:accent1>
        <a:srgbClr val="500000"/>
      </a:accent1>
      <a:accent2>
        <a:srgbClr val="1D3362"/>
      </a:accent2>
      <a:accent3>
        <a:srgbClr val="FFFFFF"/>
      </a:accent3>
      <a:accent4>
        <a:srgbClr val="D0D0D0"/>
      </a:accent4>
      <a:accent5>
        <a:srgbClr val="444040"/>
      </a:accent5>
      <a:accent6>
        <a:srgbClr val="000000"/>
      </a:accent6>
      <a:hlink>
        <a:srgbClr val="500000"/>
      </a:hlink>
      <a:folHlink>
        <a:srgbClr val="B0AF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3336</TotalTime>
  <Words>1073</Words>
  <Application>Microsoft Office PowerPoint</Application>
  <PresentationFormat>Widescreen</PresentationFormat>
  <Paragraphs>187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Arial</vt:lpstr>
      <vt:lpstr>Calibri</vt:lpstr>
      <vt:lpstr>Georgia</vt:lpstr>
      <vt:lpstr>Office Theme</vt:lpstr>
      <vt:lpstr>Panda Express</vt:lpstr>
      <vt:lpstr>Agenda</vt:lpstr>
      <vt:lpstr>Agenda</vt:lpstr>
      <vt:lpstr>Team Members</vt:lpstr>
      <vt:lpstr>5B - Bulbasaur</vt:lpstr>
      <vt:lpstr>Overall Picture of Project</vt:lpstr>
      <vt:lpstr>Product Idea</vt:lpstr>
      <vt:lpstr>Project Details</vt:lpstr>
      <vt:lpstr>State-of-the-Art</vt:lpstr>
      <vt:lpstr>Development Methodologies</vt:lpstr>
      <vt:lpstr>Lo-fi Prototyping</vt:lpstr>
      <vt:lpstr>Hi-fi Wireframes</vt:lpstr>
      <vt:lpstr>User Study Feedback</vt:lpstr>
      <vt:lpstr>Frontend Development</vt:lpstr>
      <vt:lpstr>Backend Development</vt:lpstr>
      <vt:lpstr>Full Stack Development</vt:lpstr>
      <vt:lpstr>Project Status and Outlook</vt:lpstr>
      <vt:lpstr>Product Backlog Summary</vt:lpstr>
      <vt:lpstr>Sprint 1 Status</vt:lpstr>
      <vt:lpstr>Sprint 2 Outlook</vt:lpstr>
      <vt:lpstr>Sprint 3 Outlook</vt:lpstr>
      <vt:lpstr>Overall Project Outlook</vt:lpstr>
      <vt:lpstr>Additional Thoughts</vt:lpstr>
      <vt:lpstr>Additional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</dc:creator>
  <cp:lastModifiedBy>Brianna Bach</cp:lastModifiedBy>
  <cp:revision>55</cp:revision>
  <dcterms:created xsi:type="dcterms:W3CDTF">2013-01-30T18:40:09Z</dcterms:created>
  <dcterms:modified xsi:type="dcterms:W3CDTF">2024-11-03T05:30:31Z</dcterms:modified>
</cp:coreProperties>
</file>